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Questrial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55" Type="http://schemas.openxmlformats.org/officeDocument/2006/relationships/font" Target="fonts/Questrial-regular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alex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equally important is your presence online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piazza is actually quite important! lists all your skills there too, companies do searches there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+alex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+alex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 Understanding what recruiters are looking for will help you shape what you’re looking for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Have a set goal in talking to recruiters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+heather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dev? data analytics? business?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company or big company?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kind of position are you looking for?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you want to work here?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the company do for you?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internships are very much a giving opportunity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branding yourself will help make you more memorable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going into the conversation with a focus in what kind of person you want to portray 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help them remember those traits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purpose: to tell a STORY in order to get an interview! only include relevant details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not a FILL YOUR RESUME WITH EVERY SINGLE THING YOU CAN DO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it look like THIS is everything you want, specialize your resume 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professional experience? no problem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personal projects! kaggle! just show curiosity, like alex mentioned before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 up with an idea regarding something you care about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acquiring the data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analyzing it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courses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+alex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perspective of the interviewer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+alex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* FROM ffr LEFT OUTER JOIN fra ON ffr.requestor_id = ffa.requestor_id (OR ffr.sent_to_id = ffa.acceptor_id)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want the number of matched ones over total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(SELECT count(*) from joined where acceptor_id is not null) as accepted, count(*) FROM joined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joined AS </a:t>
            </a:r>
            <a:r>
              <a:rPr lang="en-US"/>
              <a:t>SELECT * FROM ffr LEFT OUTER JOIN fra ON ffr.requestor_id = ffa.requestor_id (OR ffr.sent_to_id = ffa.acceptor_id)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(SELECT count(*) from joined where acceptor_id is not null) as accepted, count(*) FROM joined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joined AS SELECT * FROM ffr LEFT OUTER JOIN fra ON ffr.requestor_id = ffa.requestor_id (OR ffr.sent_to_id = ffa.acceptor_id)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(SELECT count(*) from joined where acceptor_id is not null) as accepted, count(*) FROM joined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percent of revenue are we losing due to discounts every month?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kinds of people are using discounts? Are they first time users? Repeat users? 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discounts incentivizing people to make bookings?</a:t>
            </a:r>
            <a:endParaRPr/>
          </a:p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discounts being abused? What types of discounts are they? Seasonal? </a:t>
            </a:r>
            <a:endParaRPr/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first time bookings are discounts?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discount type, date used,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alex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Quick introductions, some interesting facts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Talk about how we got interested in data science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Encourage questions!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Quick introductions, some interesting facts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Talk about how we got interested in data science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Encourage questions!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+heather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US"/>
              <a:t>heather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 7:30  +alex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ids.berkeley.edu/events" TargetMode="External"/><Relationship Id="rId4" Type="http://schemas.openxmlformats.org/officeDocument/2006/relationships/hyperlink" Target="https://www.meetup.com/SF-Data-Scienc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8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hyperlink" Target="http://bit.ly/2hzywkr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5.jp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dium.com/@abhasvc/unicorns-vs-donkeys-your-handy-guide-to-distinguishing-who-s-who-f1b30942b2b6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inyurl.com/mhdatase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medium.com/the-mission/how-to-break-into-the-data-science-market-f0e0b79b42f7" TargetMode="External"/><Relationship Id="rId4" Type="http://schemas.openxmlformats.org/officeDocument/2006/relationships/hyperlink" Target="https://towardsdatascience.com/" TargetMode="External"/><Relationship Id="rId5" Type="http://schemas.openxmlformats.org/officeDocument/2006/relationships/hyperlink" Target="https://www.dezyre.com/article/100-data-science-interview-questions-and-answers-general-for-2017/184" TargetMode="External"/><Relationship Id="rId6" Type="http://schemas.openxmlformats.org/officeDocument/2006/relationships/hyperlink" Target="https://www.thedsinterview.com/" TargetMode="External"/><Relationship Id="rId7" Type="http://schemas.openxmlformats.org/officeDocument/2006/relationships/hyperlink" Target="https://towardsdatascience.com/what-makes-a-good-data-scientist-at-a-small-company-3f445d421dff" TargetMode="External"/><Relationship Id="rId8" Type="http://schemas.openxmlformats.org/officeDocument/2006/relationships/hyperlink" Target="https://medium.com/@skyetetra/hiring-data-scientists-part-1-2813ba44be9b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inyurl.com/interviewprep-ds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facebook.com/events/518606391826913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5110186" y="1984506"/>
            <a:ext cx="43272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100">
                <a:solidFill>
                  <a:schemeClr val="dk1"/>
                </a:solidFill>
              </a:rPr>
              <a:t>Data Science Interview Prep</a:t>
            </a:r>
            <a:endParaRPr b="1" sz="31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Workshop Series #6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28600"/>
            <a:ext cx="4511884" cy="45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4772125" y="1984500"/>
            <a:ext cx="95400" cy="1228800"/>
          </a:xfrm>
          <a:prstGeom prst="rect">
            <a:avLst/>
          </a:prstGeom>
          <a:solidFill>
            <a:srgbClr val="3A3838"/>
          </a:solidFill>
          <a:ln cap="flat" cmpd="sng" w="9525">
            <a:solidFill>
              <a:srgbClr val="3A38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Package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00" y="1104750"/>
            <a:ext cx="2382300" cy="13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15282" l="0" r="0" t="0"/>
          <a:stretch/>
        </p:blipFill>
        <p:spPr>
          <a:xfrm>
            <a:off x="3380850" y="1104752"/>
            <a:ext cx="2382300" cy="13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900" y="1105800"/>
            <a:ext cx="2382300" cy="134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62800" y="2446900"/>
            <a:ext cx="2382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Recruiting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380850" y="2446900"/>
            <a:ext cx="2382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Resume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098900" y="2446900"/>
            <a:ext cx="2382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4800" y="3444300"/>
            <a:ext cx="1394400" cy="139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>
            <a:stCxn id="190" idx="2"/>
          </p:cNvCxnSpPr>
          <p:nvPr/>
        </p:nvCxnSpPr>
        <p:spPr>
          <a:xfrm>
            <a:off x="1853950" y="3108100"/>
            <a:ext cx="1957800" cy="5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>
            <a:stCxn id="192" idx="2"/>
          </p:cNvCxnSpPr>
          <p:nvPr/>
        </p:nvCxnSpPr>
        <p:spPr>
          <a:xfrm flipH="1">
            <a:off x="5235350" y="3108100"/>
            <a:ext cx="205470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6" name="Shape 196"/>
          <p:cNvCxnSpPr/>
          <p:nvPr/>
        </p:nvCxnSpPr>
        <p:spPr>
          <a:xfrm>
            <a:off x="4572000" y="2949850"/>
            <a:ext cx="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</a:t>
            </a: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1980956" y="2104003"/>
            <a:ext cx="5182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b="1" lang="en-US" sz="65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Recruiting</a:t>
            </a:r>
            <a:endParaRPr b="1" sz="6500">
              <a:solidFill>
                <a:srgbClr val="3A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Presence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58850" y="946950"/>
            <a:ext cx="85026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Spreading your name to the far reaches of the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internet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LinkedIn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Glassdoor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Piazza (!)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Personal website (blog)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kind of job are you looking for? Startup? Big tech firm?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Glassdoor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LinkedIn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Handshake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Company websites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150" y="1517663"/>
            <a:ext cx="2110475" cy="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150" y="2979858"/>
            <a:ext cx="1837000" cy="6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150" y="2113838"/>
            <a:ext cx="1717900" cy="10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Presence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2" y="650288"/>
            <a:ext cx="6572225" cy="3842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>
            <a:off x="3398375" y="2461525"/>
            <a:ext cx="751800" cy="67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Presence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shot 2017-11-07 20.04.55.png" id="228" name="Shape 228"/>
          <p:cNvPicPr preferRelativeResize="0"/>
          <p:nvPr/>
        </p:nvPicPr>
        <p:blipFill rotWithShape="1">
          <a:blip r:embed="rId3">
            <a:alphaModFix/>
          </a:blip>
          <a:srcRect b="0" l="14222" r="36031" t="0"/>
          <a:stretch/>
        </p:blipFill>
        <p:spPr>
          <a:xfrm>
            <a:off x="4417900" y="103275"/>
            <a:ext cx="3839249" cy="45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4546475" y="725575"/>
            <a:ext cx="3591000" cy="187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349050" y="1414450"/>
            <a:ext cx="34626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</a:pPr>
            <a:r>
              <a:rPr b="1" lang="en-US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aware of the qualifications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</a:pPr>
            <a:r>
              <a:rPr b="1" lang="en-US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be afraid to email or ask if you don’t fulfill a specific required skill.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●"/>
            </a:pPr>
            <a:r>
              <a:rPr b="1" lang="en-US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not, sharpen skills in that area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358850" y="946950"/>
            <a:ext cx="85026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Spreading your name to the far reaches of the </a:t>
            </a:r>
            <a:r>
              <a:rPr b="1" lang="en-US" u="sng">
                <a:latin typeface="Helvetica Neue"/>
                <a:ea typeface="Helvetica Neue"/>
                <a:cs typeface="Helvetica Neue"/>
                <a:sym typeface="Helvetica Neue"/>
              </a:rPr>
              <a:t>REAL</a:t>
            </a:r>
            <a:r>
              <a:rPr lang="en-US" u="sng">
                <a:latin typeface="Helvetica Neue"/>
                <a:ea typeface="Helvetica Neue"/>
                <a:cs typeface="Helvetica Neue"/>
                <a:sym typeface="Helvetica Neue"/>
              </a:rPr>
              <a:t> world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Career Fairs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Never too early!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Understand what recruiters are looking for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Specific questions (ML focused? Analytics? Business-level? Consulting?)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Meet-ups/Tech Talks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BIDS (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https://bids.berkeley.edu/events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Various clubs around campus (</a:t>
            </a:r>
            <a:r>
              <a:rPr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Society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, ML@B)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Meetup (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https://www.meetup.com/SF-Data-Science/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2234100"/>
            <a:ext cx="85206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FOCUS your story.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11430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2500"/>
              <a:t> </a:t>
            </a:r>
            <a:endParaRPr b="1" sz="2500"/>
          </a:p>
        </p:txBody>
      </p:sp>
      <p:sp>
        <p:nvSpPr>
          <p:cNvPr id="245" name="Shape 245"/>
          <p:cNvSpPr txBox="1"/>
          <p:nvPr/>
        </p:nvSpPr>
        <p:spPr>
          <a:xfrm>
            <a:off x="4321025" y="1335450"/>
            <a:ext cx="1853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Size of company?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6618750" y="1914950"/>
            <a:ext cx="1853700" cy="1853700"/>
          </a:xfrm>
          <a:prstGeom prst="ellipse">
            <a:avLst/>
          </a:prstGeom>
          <a:solidFill>
            <a:srgbClr val="F7BD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6618750" y="2528850"/>
            <a:ext cx="1853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Type of data scientist?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4186000" y="650600"/>
            <a:ext cx="1853700" cy="1853700"/>
          </a:xfrm>
          <a:prstGeom prst="ellipse">
            <a:avLst/>
          </a:prstGeom>
          <a:solidFill>
            <a:srgbClr val="5872F4">
              <a:alpha val="4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186000" y="2909400"/>
            <a:ext cx="1853700" cy="1853700"/>
          </a:xfrm>
          <a:prstGeom prst="ellipse">
            <a:avLst/>
          </a:prstGeom>
          <a:solidFill>
            <a:srgbClr val="FFE599">
              <a:alpha val="6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4183450" y="3595600"/>
            <a:ext cx="1853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Product?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336250" y="1951800"/>
            <a:ext cx="3371100" cy="1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143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Personal branding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143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Goal:</a:t>
            </a:r>
            <a:r>
              <a:rPr b="1" lang="en-US" sz="15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to be easily memorable</a:t>
            </a:r>
            <a:r>
              <a:rPr b="1" lang="en-US" sz="250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11430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2500"/>
              <a:t> </a:t>
            </a:r>
            <a:endParaRPr b="1" sz="2500"/>
          </a:p>
        </p:txBody>
      </p:sp>
      <p:sp>
        <p:nvSpPr>
          <p:cNvPr id="258" name="Shape 258"/>
          <p:cNvSpPr txBox="1"/>
          <p:nvPr/>
        </p:nvSpPr>
        <p:spPr>
          <a:xfrm>
            <a:off x="4487175" y="1276675"/>
            <a:ext cx="70707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How do people perceive you?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is your goal?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makes you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EXCEL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Example 1:</a:t>
            </a:r>
            <a:endParaRPr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excited to learn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gets things done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great at communication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Example 2: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reliable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flexible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great at prioritizing and balancing tasks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980950" y="2103996"/>
            <a:ext cx="51822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b="1" lang="en-US" sz="65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</a:t>
            </a:r>
            <a:endParaRPr b="1" sz="6500">
              <a:solidFill>
                <a:srgbClr val="3A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876375" y="218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include: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726125" y="1538225"/>
            <a:ext cx="38607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Education 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Technical Skills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Professional Experience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Projects</a:t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7813025" y="3805425"/>
            <a:ext cx="256500" cy="21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246530" y="420075"/>
            <a:ext cx="3256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b="1"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Berkeley Data Science Panel 2017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- Marketing &amp; Advertising -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t/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400" y="-128825"/>
            <a:ext cx="1481726" cy="14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394500" y="1352900"/>
            <a:ext cx="3039900" cy="3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Saturday, Nov 18th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 Ka Shing Auditorium</a:t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12:30 PM - 6:00 PM</a:t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8 speakers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2 networking sessions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Food provided</a:t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 u="sng">
                <a:solidFill>
                  <a:schemeClr val="dk1"/>
                </a:solidFill>
              </a:rPr>
              <a:t>RESUME DROP Available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Purchase ticket @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bit.ly/2hzywkr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PROMO: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b="1" lang="en-US" sz="1800">
                <a:solidFill>
                  <a:schemeClr val="dk1"/>
                </a:solidFill>
              </a:rPr>
              <a:t>DSMEMBER17</a:t>
            </a:r>
            <a:endParaRPr b="1" sz="1800"/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150" y="76913"/>
            <a:ext cx="1070250" cy="10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6">
            <a:alphaModFix/>
          </a:blip>
          <a:srcRect b="1229" l="1229" r="1229" t="1229"/>
          <a:stretch/>
        </p:blipFill>
        <p:spPr>
          <a:xfrm>
            <a:off x="514625" y="1422700"/>
            <a:ext cx="944700" cy="94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4175" y="1352900"/>
            <a:ext cx="1110075" cy="11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9100" y="1372813"/>
            <a:ext cx="1070250" cy="10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788" y="2571775"/>
            <a:ext cx="1040375" cy="10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8324" y="2601075"/>
            <a:ext cx="981775" cy="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1">
            <a:alphaModFix/>
          </a:blip>
          <a:srcRect b="3016" l="3016" r="3016" t="3016"/>
          <a:stretch/>
        </p:blipFill>
        <p:spPr>
          <a:xfrm>
            <a:off x="3047075" y="2601063"/>
            <a:ext cx="1014300" cy="10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63825" y="3715225"/>
            <a:ext cx="981775" cy="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13">
            <a:alphaModFix/>
          </a:blip>
          <a:srcRect b="11361" l="22466" r="22466" t="11353"/>
          <a:stretch/>
        </p:blipFill>
        <p:spPr>
          <a:xfrm>
            <a:off x="2455375" y="3752000"/>
            <a:ext cx="944700" cy="94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544925" y="1959450"/>
            <a:ext cx="43899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Qualities of a Strong Data Science Candidate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5278525" y="1152475"/>
            <a:ext cx="355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Math/statistics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Business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Database/programming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Communicating results/insights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Curious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Works well in teams and under pressure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625350" y="601500"/>
            <a:ext cx="78933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Your turn!</a:t>
            </a:r>
            <a:endParaRPr b="1" sz="4400">
              <a:highlight>
                <a:srgbClr val="AAFFB3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x="583200" y="1667975"/>
            <a:ext cx="79776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Now that we’ve given you some tips on how to sell your story, find someone around you and give them your 30 second pitch.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Have fun! :)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829075" y="2995300"/>
            <a:ext cx="18537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topic suggestions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3744075" y="2798950"/>
            <a:ext cx="46647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why you’re interested in data science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your strongest skills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current/past projects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what makes you awesome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-"/>
            </a:pPr>
            <a:r>
              <a:rPr lang="en-US" sz="1700">
                <a:latin typeface="Helvetica Neue"/>
                <a:ea typeface="Helvetica Neue"/>
                <a:cs typeface="Helvetica Neue"/>
                <a:sym typeface="Helvetica Neue"/>
              </a:rPr>
              <a:t>what makes you </a:t>
            </a:r>
            <a:r>
              <a:rPr b="1" lang="en-US" sz="1700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unique</a:t>
            </a:r>
            <a:endParaRPr b="1" sz="1700"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3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1980956" y="2104003"/>
            <a:ext cx="5182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b="1" lang="en-US" sz="65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 b="1" sz="6500">
              <a:solidFill>
                <a:srgbClr val="3A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3076925" y="1662450"/>
            <a:ext cx="58875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to the company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Problem-solving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, personal skills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Technical Dive</a:t>
            </a: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385750" y="1758900"/>
            <a:ext cx="2479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 Structure:</a:t>
            </a:r>
            <a:endParaRPr b="1" sz="28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3523150" y="4358750"/>
            <a:ext cx="5483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https://medium.com/@skyetetra/hiring-data-scientists-my-interview-questions-56d5ae3fc621</a:t>
            </a:r>
            <a:endParaRPr sz="1000"/>
          </a:p>
        </p:txBody>
      </p:sp>
      <p:cxnSp>
        <p:nvCxnSpPr>
          <p:cNvPr id="304" name="Shape 304"/>
          <p:cNvCxnSpPr/>
          <p:nvPr/>
        </p:nvCxnSpPr>
        <p:spPr>
          <a:xfrm rot="10800000">
            <a:off x="6143325" y="3040175"/>
            <a:ext cx="919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3111600" y="776025"/>
            <a:ext cx="2920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Technical Dive</a:t>
            </a:r>
            <a:endParaRPr b="1" sz="3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2" name="Shape 312"/>
          <p:cNvCxnSpPr/>
          <p:nvPr/>
        </p:nvCxnSpPr>
        <p:spPr>
          <a:xfrm flipH="1">
            <a:off x="1725550" y="1616675"/>
            <a:ext cx="1735800" cy="9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3" name="Shape 313"/>
          <p:cNvCxnSpPr/>
          <p:nvPr/>
        </p:nvCxnSpPr>
        <p:spPr>
          <a:xfrm>
            <a:off x="4570950" y="1692875"/>
            <a:ext cx="2100" cy="8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4" name="Shape 314"/>
          <p:cNvSpPr txBox="1"/>
          <p:nvPr/>
        </p:nvSpPr>
        <p:spPr>
          <a:xfrm>
            <a:off x="957950" y="2695525"/>
            <a:ext cx="16506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Open-ended Analysis</a:t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6887275" y="1478750"/>
            <a:ext cx="1800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Types of Questions</a:t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450900" y="2759375"/>
            <a:ext cx="22422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Implementation/</a:t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Complexity (Software)</a:t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7" name="Shape 317"/>
          <p:cNvCxnSpPr/>
          <p:nvPr/>
        </p:nvCxnSpPr>
        <p:spPr>
          <a:xfrm>
            <a:off x="5648675" y="1607350"/>
            <a:ext cx="1800300" cy="10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8" name="Shape 318"/>
          <p:cNvSpPr txBox="1"/>
          <p:nvPr/>
        </p:nvSpPr>
        <p:spPr>
          <a:xfrm>
            <a:off x="7088350" y="2851975"/>
            <a:ext cx="2242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6535450" y="2759375"/>
            <a:ext cx="19074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  <a:endParaRPr b="1" sz="1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7074300" y="1456000"/>
            <a:ext cx="1392600" cy="7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2722075" y="1268650"/>
            <a:ext cx="3108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Question 1 (SQL)</a:t>
            </a:r>
            <a:endParaRPr b="1" sz="2800">
              <a:solidFill>
                <a:schemeClr val="dk2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1062000" y="2028250"/>
            <a:ext cx="70200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two tables: Facebook_friend_request(requestor_id, sent_to_id, time) and Facebook_request_accepted (acceptor_id, requestor_id, time), find the overall acceptance rate of requests.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3503700" y="1268650"/>
            <a:ext cx="21366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Answer</a:t>
            </a:r>
            <a:endParaRPr b="1" sz="2800">
              <a:solidFill>
                <a:schemeClr val="dk2"/>
              </a:solidFill>
              <a:highlight>
                <a:srgbClr val="AAFFB3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062000" y="2028250"/>
            <a:ext cx="70200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joined AS SELECT * FROM ffr LEFT OUTER JOIN fra ON ffr.requestor_id = ffa.requestor_id (OR ffr.sent_to_id = ffa.acceptor_id)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(SELECT count(*) from joined where acceptor_id is not null) as accepted, count(*) FROM joined;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edit: also can just get total of acceptances / count of total :)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6985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2865775" y="1268650"/>
            <a:ext cx="4045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9E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Statistics Concepts</a:t>
            </a:r>
            <a:endParaRPr b="1" sz="2800">
              <a:solidFill>
                <a:schemeClr val="dk2"/>
              </a:solidFill>
              <a:highlight>
                <a:srgbClr val="FF9E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1062000" y="2028250"/>
            <a:ext cx="70200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p-value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intervals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sampling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Monte Carlo Simulation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 Limit Theorem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Law of Large Numbers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2104875" y="1268650"/>
            <a:ext cx="6203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Question 2 (DS for Businesses)</a:t>
            </a:r>
            <a:endParaRPr b="1" sz="2800">
              <a:solidFill>
                <a:schemeClr val="dk2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1062000" y="2028250"/>
            <a:ext cx="7020000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small Airbnb-type startup is trying to understand discounts for their bookings. As the lead (and only) data scientist on the team, how would you go about creating a report for this? What questions can you ask?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Assume access to ~3 years worth of data and a couple thousand users.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1177350" y="838775"/>
            <a:ext cx="67893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Possible Answers</a:t>
            </a:r>
            <a:endParaRPr b="1" sz="2800">
              <a:solidFill>
                <a:schemeClr val="dk2"/>
              </a:solidFill>
              <a:highlight>
                <a:srgbClr val="AAFFB3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highlight>
                <a:srgbClr val="AAFFB3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percent of revenue are we losing due to discounts every month?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kinds of people are using discounts? Are they first time users? Repeat users?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discounts incentivizing people to make bookings?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discounts being abused? What types of discounts are they? Seasonal?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first time bookings are discounts?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Society at Berkeley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1980956" y="2104003"/>
            <a:ext cx="5182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lang="en-US" sz="33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Instructors + LA’s</a:t>
            </a:r>
            <a:endParaRPr sz="3300">
              <a:solidFill>
                <a:srgbClr val="3A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noun_922379_cc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900" y="2701350"/>
            <a:ext cx="904200" cy="9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1177350" y="838775"/>
            <a:ext cx="67893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9EF9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Science for Startups</a:t>
            </a:r>
            <a:endParaRPr b="1" sz="2800">
              <a:solidFill>
                <a:schemeClr val="dk2"/>
              </a:solidFill>
              <a:highlight>
                <a:srgbClr val="FF9E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highlight>
                <a:srgbClr val="FF9E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KPI (Key Performance Indicators)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What is the goal of the company? What metrics will represent these goals?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How do you define engagement?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Churn rate?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Customer acquisition cost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Lifetime value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How does the product monetize?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Friction points of the product?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2048250" y="1268650"/>
            <a:ext cx="5047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Question 3 (ML Focused)</a:t>
            </a:r>
            <a:endParaRPr b="1" sz="2800">
              <a:solidFill>
                <a:schemeClr val="dk2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1062000" y="2028250"/>
            <a:ext cx="70200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what a decision tree is and what it’s used for to a non-technical colleague.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BONUS: Describe the steps taken to implement a decision tree model in 1 minute. What are the merits to using a random forest model over a decision tree?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503700" y="1268650"/>
            <a:ext cx="21366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2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1062000" y="1377850"/>
            <a:ext cx="7020000" cy="3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end, the algorithm will create a tree where at each point, you can make one of two decisions.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Following a path leads to an ultimate decision.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split points will be chosen to maximize the probability of a correct classification.</a:t>
            </a:r>
            <a:b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BONUS!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Calculation of entropy → figuring out which column to split → ID3 → Information to carry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forests avoid overfitting, minimize error due to variance, bias, good for deep trees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2468700" y="728050"/>
            <a:ext cx="42066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AAFFB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Possible Answer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2048250" y="1268650"/>
            <a:ext cx="5047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2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Question 4 (EDA)</a:t>
            </a:r>
            <a:endParaRPr b="1" sz="2800">
              <a:solidFill>
                <a:schemeClr val="dk2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1062000" y="2028250"/>
            <a:ext cx="70200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https://tinyurl.com/mhdataset</a:t>
            </a:r>
            <a:endParaRPr sz="2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Shape 396"/>
          <p:cNvSpPr txBox="1"/>
          <p:nvPr>
            <p:ph idx="4294967295" type="title"/>
          </p:nvPr>
        </p:nvSpPr>
        <p:spPr>
          <a:xfrm>
            <a:off x="894300" y="2106000"/>
            <a:ext cx="40452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Questions</a:t>
            </a:r>
            <a:endParaRPr b="1" sz="2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Shape 397"/>
          <p:cNvSpPr txBox="1"/>
          <p:nvPr>
            <p:ph idx="4294967295" type="body"/>
          </p:nvPr>
        </p:nvSpPr>
        <p:spPr>
          <a:xfrm>
            <a:off x="4353925" y="1006500"/>
            <a:ext cx="38370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Implementing a decision tree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 boosted tree algorithm 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Regression/coefficient interpretation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 validation + information leakage 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 Factorization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Shape 404"/>
          <p:cNvSpPr txBox="1"/>
          <p:nvPr>
            <p:ph idx="4294967295" type="title"/>
          </p:nvPr>
        </p:nvSpPr>
        <p:spPr>
          <a:xfrm>
            <a:off x="626375" y="2106000"/>
            <a:ext cx="2315400" cy="13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+ Additional Content</a:t>
            </a:r>
            <a:endParaRPr b="1" sz="2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Shape 405"/>
          <p:cNvSpPr txBox="1"/>
          <p:nvPr>
            <p:ph idx="4294967295" type="body"/>
          </p:nvPr>
        </p:nvSpPr>
        <p:spPr>
          <a:xfrm>
            <a:off x="2941800" y="1006500"/>
            <a:ext cx="44895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https://medium.com/the-mission/how-to-break-into-the-data-science-market-f0e0b79b42f7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https://towardsdatascience.com/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https://www.dezyre.com/article/100-data-science-interview-questions-and-answers-general-for-2017/184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https://www.thedsinterview.com/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7"/>
              </a:rPr>
              <a:t>https://towardsdatascience.com/what-makes-a-good-data-scientist-at-a-small-company-3f445d421dff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u="sng">
                <a:solidFill>
                  <a:schemeClr val="hlink"/>
                </a:solidFill>
                <a:hlinkClick r:id="rId8"/>
              </a:rPr>
              <a:t>https://medium.com/@skyetetra/hiring-data-scientists-part-1-2813ba44be9b</a:t>
            </a:r>
            <a:r>
              <a:rPr lang="en-US" sz="1400"/>
              <a:t>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Form</a:t>
            </a:r>
            <a:endParaRPr b="1" sz="3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Shape 4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https://tinyurl.com/interviewprep-dss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coming!</a:t>
            </a:r>
            <a:endParaRPr b="1" sz="4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Helvetica Neue"/>
                <a:ea typeface="Helvetica Neue"/>
                <a:cs typeface="Helvetica Neue"/>
                <a:sym typeface="Helvetica Neue"/>
              </a:rPr>
              <a:t>Next week’s workshop is on:</a:t>
            </a:r>
            <a:endParaRPr sz="3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DATA VIZ + TABLEAU</a:t>
            </a:r>
            <a:endParaRPr b="1"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311700" y="3333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G_0401.JPG" id="133" name="Shape 133"/>
          <p:cNvPicPr preferRelativeResize="0"/>
          <p:nvPr/>
        </p:nvPicPr>
        <p:blipFill rotWithShape="1">
          <a:blip r:embed="rId3">
            <a:alphaModFix/>
          </a:blip>
          <a:srcRect b="0" l="1622" r="19976" t="38080"/>
          <a:stretch/>
        </p:blipFill>
        <p:spPr>
          <a:xfrm>
            <a:off x="1101950" y="957550"/>
            <a:ext cx="2467800" cy="259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04200" y="3621100"/>
            <a:ext cx="366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Nakagawa alex.nakagawa@berkeley.edu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Sophomore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Science &amp; Cognitive Science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671675" y="3621100"/>
            <a:ext cx="366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Heather Chen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heatherchen116@berkeley.edu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Applied Mathematics &amp; City Planning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17-11-05 at 11.29.58 PM.png"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450" y="845050"/>
            <a:ext cx="2575500" cy="271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66.jpg" id="143" name="Shape 143"/>
          <p:cNvPicPr preferRelativeResize="0"/>
          <p:nvPr/>
        </p:nvPicPr>
        <p:blipFill rotWithShape="1">
          <a:blip r:embed="rId3">
            <a:alphaModFix/>
          </a:blip>
          <a:srcRect b="17791" l="0" r="26546" t="7200"/>
          <a:stretch/>
        </p:blipFill>
        <p:spPr>
          <a:xfrm>
            <a:off x="5094250" y="1460800"/>
            <a:ext cx="1875300" cy="19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5430288" y="3646100"/>
            <a:ext cx="1203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Nicole Chen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 uploaded from iOS.jpg" id="145" name="Shape 145"/>
          <p:cNvPicPr preferRelativeResize="0"/>
          <p:nvPr/>
        </p:nvPicPr>
        <p:blipFill rotWithShape="1">
          <a:blip r:embed="rId4">
            <a:alphaModFix/>
          </a:blip>
          <a:srcRect b="18264" l="0" r="0" t="6728"/>
          <a:stretch/>
        </p:blipFill>
        <p:spPr>
          <a:xfrm>
            <a:off x="1849000" y="1460800"/>
            <a:ext cx="1914900" cy="191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952438" y="3569900"/>
            <a:ext cx="1707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Shalini Kunapuli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Society at Berkeley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1980956" y="2104003"/>
            <a:ext cx="5182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lang="en-US" sz="33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 Plan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lesson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600" y="2683573"/>
            <a:ext cx="472800" cy="4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 Plan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58850" y="946950"/>
            <a:ext cx="85026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The Complete Package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Recruiting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Resume Critique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The Interview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Presenting Yourself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AutoNum type="arabicPeriod"/>
            </a:pPr>
            <a:r>
              <a:rPr lang="en-US" sz="2400">
                <a:latin typeface="Helvetica Neue"/>
                <a:ea typeface="Helvetica Neue"/>
                <a:cs typeface="Helvetica Neue"/>
                <a:sym typeface="Helvetica Neue"/>
              </a:rPr>
              <a:t>Practice Questions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246550" y="420075"/>
            <a:ext cx="4244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Engineering vs. Data Science Interview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4104411" y="864765"/>
            <a:ext cx="3883945" cy="3883945"/>
            <a:chOff x="4303290" y="1676962"/>
            <a:chExt cx="1854000" cy="1854000"/>
          </a:xfrm>
        </p:grpSpPr>
        <p:sp>
          <p:nvSpPr>
            <p:cNvPr id="169" name="Shape 169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F7728A">
                <a:alpha val="74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4756732" y="2045510"/>
              <a:ext cx="1075200" cy="11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-US" u="sng">
                  <a:latin typeface="Helvetica Neue"/>
                  <a:ea typeface="Helvetica Neue"/>
                  <a:cs typeface="Helvetica Neue"/>
                  <a:sym typeface="Helvetica Neue"/>
                </a:rPr>
                <a:t>Data Science</a:t>
              </a:r>
              <a:endParaRPr b="1" u="sng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SQL, Python, R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Analysis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Product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Probability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Interdisciplinary 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Machine Learning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882612" y="864765"/>
            <a:ext cx="3883945" cy="3883945"/>
            <a:chOff x="2986712" y="1676962"/>
            <a:chExt cx="1854000" cy="1854000"/>
          </a:xfrm>
        </p:grpSpPr>
        <p:sp>
          <p:nvSpPr>
            <p:cNvPr id="172" name="Shape 172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6D9EE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3376111" y="2003974"/>
              <a:ext cx="1075200" cy="10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b="1" lang="en-US" u="sng">
                  <a:latin typeface="Helvetica Neue"/>
                  <a:ea typeface="Helvetica Neue"/>
                  <a:cs typeface="Helvetica Neue"/>
                  <a:sym typeface="Helvetica Neue"/>
                </a:rPr>
                <a:t>Software Engineering</a:t>
              </a:r>
              <a:endParaRPr b="1" u="sng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Java, C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Emphasis on the hard coding skills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Algorithms 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175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Helvetica Neue"/>
                <a:buChar char="●"/>
              </a:pPr>
              <a:r>
                <a:rPr lang="en-US">
                  <a:latin typeface="Helvetica Neue"/>
                  <a:ea typeface="Helvetica Neue"/>
                  <a:cs typeface="Helvetica Neue"/>
                  <a:sym typeface="Helvetica Neue"/>
                </a:rPr>
                <a:t>Coding 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sz="1100">
                <a:solidFill>
                  <a:srgbClr val="3747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 Interview Workshop: 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827048" y="1662100"/>
            <a:ext cx="72750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Font typeface="Questrial"/>
              <a:buNone/>
            </a:pPr>
            <a:r>
              <a:rPr b="1" lang="en-US" sz="6500">
                <a:solidFill>
                  <a:srgbClr val="3A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Complete Package</a:t>
            </a:r>
            <a:endParaRPr b="1" sz="6500">
              <a:solidFill>
                <a:srgbClr val="3A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7783375" y="4740050"/>
            <a:ext cx="256500" cy="2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>
                <a:solidFill>
                  <a:srgbClr val="90909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>
              <a:solidFill>
                <a:srgbClr val="90909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